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PT Sans Narrow"/>
      <p:regular r:id="rId28"/>
      <p:bold r:id="rId29"/>
    </p:embeddedFont>
    <p:embeddedFont>
      <p:font typeface="Merriweather"/>
      <p:regular r:id="rId30"/>
      <p:bold r:id="rId31"/>
      <p:italic r:id="rId32"/>
      <p:boldItalic r:id="rId33"/>
    </p:embeddedFont>
    <p:embeddedFont>
      <p:font typeface="Open Sans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PTSansNarrow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TSansNarrow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erriweather-bold.fntdata"/><Relationship Id="rId30" Type="http://schemas.openxmlformats.org/officeDocument/2006/relationships/font" Target="fonts/Merriweather-regular.fntdata"/><Relationship Id="rId11" Type="http://schemas.openxmlformats.org/officeDocument/2006/relationships/slide" Target="slides/slide6.xml"/><Relationship Id="rId33" Type="http://schemas.openxmlformats.org/officeDocument/2006/relationships/font" Target="fonts/Merriweather-boldItalic.fntdata"/><Relationship Id="rId10" Type="http://schemas.openxmlformats.org/officeDocument/2006/relationships/slide" Target="slides/slide5.xml"/><Relationship Id="rId32" Type="http://schemas.openxmlformats.org/officeDocument/2006/relationships/font" Target="fonts/Merriweather-italic.fntdata"/><Relationship Id="rId13" Type="http://schemas.openxmlformats.org/officeDocument/2006/relationships/slide" Target="slides/slide8.xml"/><Relationship Id="rId35" Type="http://schemas.openxmlformats.org/officeDocument/2006/relationships/font" Target="fonts/OpenSans-bold.fntdata"/><Relationship Id="rId12" Type="http://schemas.openxmlformats.org/officeDocument/2006/relationships/slide" Target="slides/slide7.xml"/><Relationship Id="rId34" Type="http://schemas.openxmlformats.org/officeDocument/2006/relationships/font" Target="fonts/OpenSans-regular.fntdata"/><Relationship Id="rId15" Type="http://schemas.openxmlformats.org/officeDocument/2006/relationships/slide" Target="slides/slide10.xml"/><Relationship Id="rId37" Type="http://schemas.openxmlformats.org/officeDocument/2006/relationships/font" Target="fonts/OpenSans-boldItalic.fntdata"/><Relationship Id="rId14" Type="http://schemas.openxmlformats.org/officeDocument/2006/relationships/slide" Target="slides/slide9.xml"/><Relationship Id="rId36" Type="http://schemas.openxmlformats.org/officeDocument/2006/relationships/font" Target="fonts/OpenSans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561d6dee4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b561d6dee4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af7b9907a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af7b9907a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b561d6dee4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b561d6dee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b561d6dee4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b561d6dee4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d4d5882c4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d4d5882c4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d4d5882c4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d4d5882c4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b3fe53098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b3fe5309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d4d5882c4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d4d5882c4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b561d6dee4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b561d6dee4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b561d6dee4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b561d6dee4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b561d6dee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b561d6dee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b561d6dee4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b561d6dee4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b561d6dee4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b561d6dee4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b561d6dee4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b561d6dee4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b561d6dee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b561d6dee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b561d6dee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b561d6dee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b561d6dee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b561d6dee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b561d6dee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b561d6dee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b561d6dee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b561d6dee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b561d6dee4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b561d6dee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b561d6dee4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b561d6dee4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970825" y="253071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Identification of Archaea Associated with Recovery from Antibiotic Exposure</a:t>
            </a:r>
            <a:endParaRPr sz="4800"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6750" y="3480796"/>
            <a:ext cx="4870500" cy="51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Anne Lemek</a:t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Methodology</a:t>
            </a:r>
            <a:endParaRPr sz="4800"/>
          </a:p>
        </p:txBody>
      </p:sp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311700" y="1266325"/>
            <a:ext cx="48963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Merriweather"/>
              <a:buChar char="●"/>
            </a:pPr>
            <a:r>
              <a:rPr lang="en" sz="2100">
                <a:latin typeface="Merriweather"/>
                <a:ea typeface="Merriweather"/>
                <a:cs typeface="Merriweather"/>
                <a:sym typeface="Merriweather"/>
              </a:rPr>
              <a:t>Recoverers vs Non-recoverers</a:t>
            </a:r>
            <a:endParaRPr sz="21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○"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Alpha diversity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Merriweather"/>
              <a:buChar char="●"/>
            </a:pPr>
            <a:r>
              <a:rPr lang="en" sz="2100">
                <a:latin typeface="Merriweather"/>
                <a:ea typeface="Merriweather"/>
                <a:cs typeface="Merriweather"/>
                <a:sym typeface="Merriweather"/>
              </a:rPr>
              <a:t>Recovery-Associated Microbiota</a:t>
            </a:r>
            <a:endParaRPr sz="21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○"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Student’s t-test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4804" y="1223387"/>
            <a:ext cx="4099200" cy="36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8074" y="1630375"/>
            <a:ext cx="1846800" cy="189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51150" y="1642208"/>
            <a:ext cx="1846800" cy="1869898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 txBox="1"/>
          <p:nvPr/>
        </p:nvSpPr>
        <p:spPr>
          <a:xfrm>
            <a:off x="5374300" y="3561050"/>
            <a:ext cx="36756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Chng, K. R., Ghosh, T. S., Tan, Y. H., Nandi, T., Lee, I. R., Ng, A. H. Q., ... &amp; Barkham, T. (2020). Metagenome-wide association analysis identifies microbial determinants of post-antibiotic ecological recovery in the gut. </a:t>
            </a:r>
            <a:r>
              <a:rPr i="1"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Nature Ecology &amp; Evolution</a:t>
            </a: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i="1"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(9), 1256-1267.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Results: Gut Microbiota</a:t>
            </a:r>
            <a:endParaRPr sz="4800"/>
          </a:p>
        </p:txBody>
      </p:sp>
      <p:pic>
        <p:nvPicPr>
          <p:cNvPr id="135" name="Google Shape;135;p2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9168" y="1304825"/>
            <a:ext cx="4732433" cy="3485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3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356775"/>
            <a:ext cx="3557150" cy="331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Results: Microbial Diversity</a:t>
            </a:r>
            <a:endParaRPr sz="4800"/>
          </a:p>
        </p:txBody>
      </p:sp>
      <p:pic>
        <p:nvPicPr>
          <p:cNvPr id="142" name="Google Shape;142;p2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650" y="1193625"/>
            <a:ext cx="4378026" cy="3274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4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3827" y="1193625"/>
            <a:ext cx="4357773" cy="327482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4"/>
          <p:cNvSpPr txBox="1"/>
          <p:nvPr/>
        </p:nvSpPr>
        <p:spPr>
          <a:xfrm>
            <a:off x="313513" y="4309550"/>
            <a:ext cx="4104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Recoverers: P2, P9, P10, P11, P12, P13, P17, P21, P22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5" name="Google Shape;145;p24"/>
          <p:cNvSpPr txBox="1"/>
          <p:nvPr/>
        </p:nvSpPr>
        <p:spPr>
          <a:xfrm>
            <a:off x="4760563" y="4309550"/>
            <a:ext cx="4104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Non-</a:t>
            </a: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Recoverers: </a:t>
            </a: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P1, P5, P15, P18, P19, P20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Results: Day 0</a:t>
            </a:r>
            <a:endParaRPr sz="4800"/>
          </a:p>
        </p:txBody>
      </p:sp>
      <p:pic>
        <p:nvPicPr>
          <p:cNvPr id="151" name="Google Shape;15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47775"/>
            <a:ext cx="7917900" cy="348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Results: Day 7</a:t>
            </a:r>
            <a:endParaRPr sz="4800"/>
          </a:p>
        </p:txBody>
      </p:sp>
      <p:pic>
        <p:nvPicPr>
          <p:cNvPr id="157" name="Google Shape;15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52550"/>
            <a:ext cx="7917900" cy="347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Results: Day 90</a:t>
            </a:r>
            <a:endParaRPr sz="4800"/>
          </a:p>
        </p:txBody>
      </p:sp>
      <p:pic>
        <p:nvPicPr>
          <p:cNvPr id="163" name="Google Shape;16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47775"/>
            <a:ext cx="7917900" cy="348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Discussion</a:t>
            </a:r>
            <a:endParaRPr sz="4800"/>
          </a:p>
        </p:txBody>
      </p:sp>
      <p:sp>
        <p:nvSpPr>
          <p:cNvPr id="169" name="Google Shape;169;p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erriweather"/>
              <a:buChar char="●"/>
            </a:pPr>
            <a:r>
              <a:rPr lang="en" sz="2200">
                <a:latin typeface="Merriweather"/>
                <a:ea typeface="Merriweather"/>
                <a:cs typeface="Merriweather"/>
                <a:sym typeface="Merriweather"/>
              </a:rPr>
              <a:t>Interesting cases: alpha diversity</a:t>
            </a:r>
            <a:endParaRPr sz="22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erriweather"/>
              <a:buChar char="○"/>
            </a:pPr>
            <a:r>
              <a:rPr lang="en" sz="1900">
                <a:latin typeface="Merriweather"/>
                <a:ea typeface="Merriweather"/>
                <a:cs typeface="Merriweather"/>
                <a:sym typeface="Merriweather"/>
              </a:rPr>
              <a:t>Sample P3</a:t>
            </a:r>
            <a:endParaRPr sz="19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925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erriweather"/>
              <a:buChar char="■"/>
            </a:pPr>
            <a:r>
              <a:rPr lang="en" sz="1900">
                <a:latin typeface="Merriweather"/>
                <a:ea typeface="Merriweather"/>
                <a:cs typeface="Merriweather"/>
                <a:sym typeface="Merriweather"/>
              </a:rPr>
              <a:t>Diversity jumps during course</a:t>
            </a:r>
            <a:endParaRPr sz="19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erriweather"/>
              <a:buChar char="○"/>
            </a:pPr>
            <a:r>
              <a:rPr lang="en" sz="1900">
                <a:latin typeface="Merriweather"/>
                <a:ea typeface="Merriweather"/>
                <a:cs typeface="Merriweather"/>
                <a:sym typeface="Merriweather"/>
              </a:rPr>
              <a:t>Sample P4</a:t>
            </a:r>
            <a:endParaRPr sz="19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925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erriweather"/>
              <a:buChar char="■"/>
            </a:pPr>
            <a:r>
              <a:rPr lang="en" sz="1900">
                <a:latin typeface="Merriweather"/>
                <a:ea typeface="Merriweather"/>
                <a:cs typeface="Merriweather"/>
                <a:sym typeface="Merriweather"/>
              </a:rPr>
              <a:t>Large increase from pre- to post-exposure</a:t>
            </a:r>
            <a:endParaRPr sz="19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erriweather"/>
              <a:buChar char="○"/>
            </a:pPr>
            <a:r>
              <a:rPr lang="en" sz="1900">
                <a:latin typeface="Merriweather"/>
                <a:ea typeface="Merriweather"/>
                <a:cs typeface="Merriweather"/>
                <a:sym typeface="Merriweather"/>
              </a:rPr>
              <a:t>Sample P14</a:t>
            </a:r>
            <a:endParaRPr sz="19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925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erriweather"/>
              <a:buChar char="■"/>
            </a:pPr>
            <a:r>
              <a:rPr lang="en" sz="1900">
                <a:latin typeface="Merriweather"/>
                <a:ea typeface="Merriweather"/>
                <a:cs typeface="Merriweather"/>
                <a:sym typeface="Merriweather"/>
              </a:rPr>
              <a:t>During course and post-exposure diversity</a:t>
            </a:r>
            <a:endParaRPr sz="19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Discussion</a:t>
            </a:r>
            <a:endParaRPr sz="4800"/>
          </a:p>
        </p:txBody>
      </p:sp>
      <p:sp>
        <p:nvSpPr>
          <p:cNvPr id="175" name="Google Shape;175;p2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erriweather"/>
              <a:buChar char="●"/>
            </a:pPr>
            <a:r>
              <a:rPr lang="en" sz="2200">
                <a:latin typeface="Merriweather"/>
                <a:ea typeface="Merriweather"/>
                <a:cs typeface="Merriweather"/>
                <a:sym typeface="Merriweather"/>
              </a:rPr>
              <a:t>No fungi found in samples</a:t>
            </a:r>
            <a:endParaRPr sz="22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erriweather"/>
              <a:buChar char="○"/>
            </a:pPr>
            <a:r>
              <a:rPr lang="en" sz="1900">
                <a:latin typeface="Merriweather"/>
                <a:ea typeface="Merriweather"/>
                <a:cs typeface="Merriweather"/>
                <a:sym typeface="Merriweather"/>
              </a:rPr>
              <a:t>Hypothesis not supported</a:t>
            </a:r>
            <a:endParaRPr sz="19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erriweather"/>
              <a:buChar char="○"/>
            </a:pPr>
            <a:r>
              <a:rPr lang="en" sz="1900">
                <a:latin typeface="Merriweather"/>
                <a:ea typeface="Merriweather"/>
                <a:cs typeface="Merriweather"/>
                <a:sym typeface="Merriweather"/>
              </a:rPr>
              <a:t>Possible Explanations</a:t>
            </a:r>
            <a:endParaRPr sz="19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■"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Mislabeled data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3" marL="1828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16S, Metagenomics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■"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Unrecognizable species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■"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Not normal microbiota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Discussion</a:t>
            </a:r>
            <a:endParaRPr sz="4800"/>
          </a:p>
        </p:txBody>
      </p:sp>
      <p:sp>
        <p:nvSpPr>
          <p:cNvPr id="181" name="Google Shape;181;p3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66633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erriweather"/>
              <a:buChar char="●"/>
            </a:pPr>
            <a:r>
              <a:rPr lang="en" sz="2350"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r>
              <a:rPr lang="en" sz="2350">
                <a:latin typeface="Merriweather"/>
                <a:ea typeface="Merriweather"/>
                <a:cs typeface="Merriweather"/>
                <a:sym typeface="Merriweather"/>
              </a:rPr>
              <a:t>rchaea present in samples</a:t>
            </a:r>
            <a:endParaRPr sz="235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0201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erriweather"/>
              <a:buChar char="○"/>
            </a:pPr>
            <a:r>
              <a:rPr lang="en" sz="1900">
                <a:latin typeface="Merriweather"/>
                <a:ea typeface="Merriweather"/>
                <a:cs typeface="Merriweather"/>
                <a:sym typeface="Merriweather"/>
              </a:rPr>
              <a:t>0-1% of all microbiota</a:t>
            </a:r>
            <a:endParaRPr sz="19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66633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erriweather"/>
              <a:buChar char="●"/>
            </a:pPr>
            <a:r>
              <a:rPr i="1" lang="en" sz="2350">
                <a:latin typeface="Merriweather"/>
                <a:ea typeface="Merriweather"/>
                <a:cs typeface="Merriweather"/>
                <a:sym typeface="Merriweather"/>
              </a:rPr>
              <a:t>Methanobrevibacter smithii </a:t>
            </a:r>
            <a:r>
              <a:rPr lang="en" sz="2350">
                <a:latin typeface="Merriweather"/>
                <a:ea typeface="Merriweather"/>
                <a:cs typeface="Merriweather"/>
                <a:sym typeface="Merriweather"/>
              </a:rPr>
              <a:t>most prevalent throughout samples</a:t>
            </a:r>
            <a:endParaRPr sz="235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0201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erriweather"/>
              <a:buChar char="○"/>
            </a:pPr>
            <a:r>
              <a:rPr lang="en" sz="1900">
                <a:latin typeface="Merriweather"/>
                <a:ea typeface="Merriweather"/>
                <a:cs typeface="Merriweather"/>
                <a:sym typeface="Merriweather"/>
              </a:rPr>
              <a:t>Consistent with Miller, T. L. 1982</a:t>
            </a:r>
            <a:endParaRPr sz="19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66633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erriweather"/>
              <a:buChar char="●"/>
            </a:pPr>
            <a:r>
              <a:rPr lang="en" sz="2350">
                <a:latin typeface="Merriweather"/>
                <a:ea typeface="Merriweather"/>
                <a:cs typeface="Merriweather"/>
                <a:sym typeface="Merriweather"/>
              </a:rPr>
              <a:t>No significant difference between archaeal counts </a:t>
            </a:r>
            <a:endParaRPr sz="235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0201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erriweather"/>
              <a:buChar char="○"/>
            </a:pPr>
            <a:r>
              <a:rPr lang="en" sz="1900">
                <a:latin typeface="Merriweather"/>
                <a:ea typeface="Merriweather"/>
                <a:cs typeface="Merriweather"/>
                <a:sym typeface="Merriweather"/>
              </a:rPr>
              <a:t>Null hypothesis accepted</a:t>
            </a:r>
            <a:endParaRPr sz="19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/>
              <a:t>Conclusion</a:t>
            </a:r>
            <a:endParaRPr sz="5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Merriweather"/>
              <a:buChar char="●"/>
            </a:pPr>
            <a:r>
              <a:rPr lang="en" sz="2200">
                <a:latin typeface="Merriweather"/>
                <a:ea typeface="Merriweather"/>
                <a:cs typeface="Merriweather"/>
                <a:sym typeface="Merriweather"/>
              </a:rPr>
              <a:t>Hypothesis not supported</a:t>
            </a:r>
            <a:endParaRPr sz="22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Merriweather"/>
              <a:buChar char="●"/>
            </a:pPr>
            <a:r>
              <a:rPr lang="en" sz="2200">
                <a:latin typeface="Merriweather"/>
                <a:ea typeface="Merriweather"/>
                <a:cs typeface="Merriweather"/>
                <a:sym typeface="Merriweather"/>
              </a:rPr>
              <a:t>No relevant fungi, no relevant archaea</a:t>
            </a:r>
            <a:endParaRPr sz="22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Merriweather"/>
              <a:buChar char="●"/>
            </a:pPr>
            <a:r>
              <a:rPr lang="en" sz="2200">
                <a:latin typeface="Merriweather"/>
                <a:ea typeface="Merriweather"/>
                <a:cs typeface="Merriweather"/>
                <a:sym typeface="Merriweather"/>
              </a:rPr>
              <a:t>Future Work</a:t>
            </a:r>
            <a:endParaRPr sz="22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○"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Focus on archaea as a whole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○"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Study absence of fungi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Introduction</a:t>
            </a:r>
            <a:endParaRPr sz="4800"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Merriweather"/>
              <a:buChar char="●"/>
            </a:pPr>
            <a:r>
              <a:rPr lang="en" sz="2200">
                <a:latin typeface="Merriweather"/>
                <a:ea typeface="Merriweather"/>
                <a:cs typeface="Merriweather"/>
                <a:sym typeface="Merriweather"/>
              </a:rPr>
              <a:t>Microbiomes</a:t>
            </a:r>
            <a:endParaRPr sz="22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○"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Gut microbiome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○"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Dysbiosis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Merriweather"/>
              <a:buChar char="●"/>
            </a:pPr>
            <a:r>
              <a:rPr lang="en" sz="2200">
                <a:latin typeface="Merriweather"/>
                <a:ea typeface="Merriweather"/>
                <a:cs typeface="Merriweather"/>
                <a:sym typeface="Merriweather"/>
              </a:rPr>
              <a:t>Antibiotics</a:t>
            </a:r>
            <a:endParaRPr sz="22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○"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Effects on microbiome health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5112" y="169800"/>
            <a:ext cx="3214276" cy="408979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/>
          <p:nvPr/>
        </p:nvSpPr>
        <p:spPr>
          <a:xfrm>
            <a:off x="5403288" y="4259600"/>
            <a:ext cx="2997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Rowan-Nash, A. D., Korry, B. J., Mylonakis, E., &amp; Belenky, P. (2019). Cross-domain and viral interactions in the microbiome. </a:t>
            </a:r>
            <a:r>
              <a:rPr i="1" lang="en" sz="1000">
                <a:solidFill>
                  <a:srgbClr val="222222"/>
                </a:solidFill>
                <a:highlight>
                  <a:srgbClr val="FFFFFF"/>
                </a:highlight>
              </a:rPr>
              <a:t>Microbiology and Molecular Biology Reviews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i="1" lang="en" sz="1000">
                <a:solidFill>
                  <a:srgbClr val="222222"/>
                </a:solidFill>
                <a:highlight>
                  <a:srgbClr val="FFFFFF"/>
                </a:highlight>
              </a:rPr>
              <a:t>83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(1).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Acknowledgements</a:t>
            </a:r>
            <a:endParaRPr sz="4800"/>
          </a:p>
        </p:txBody>
      </p:sp>
      <p:sp>
        <p:nvSpPr>
          <p:cNvPr id="193" name="Google Shape;193;p3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Merriweather"/>
              <a:buChar char="●"/>
            </a:pPr>
            <a:r>
              <a:rPr lang="en" sz="2200">
                <a:latin typeface="Merriweather"/>
                <a:ea typeface="Merriweather"/>
                <a:cs typeface="Merriweather"/>
                <a:sym typeface="Merriweather"/>
              </a:rPr>
              <a:t>My parents</a:t>
            </a:r>
            <a:endParaRPr sz="22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Merriweather"/>
              <a:buChar char="●"/>
            </a:pPr>
            <a:r>
              <a:rPr lang="en" sz="2200">
                <a:latin typeface="Merriweather"/>
                <a:ea typeface="Merriweather"/>
                <a:cs typeface="Merriweather"/>
                <a:sym typeface="Merriweather"/>
              </a:rPr>
              <a:t>Dr Anthony Hay</a:t>
            </a:r>
            <a:endParaRPr sz="22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Merriweather"/>
              <a:buChar char="●"/>
            </a:pPr>
            <a:r>
              <a:rPr lang="en" sz="2200">
                <a:latin typeface="Merriweather"/>
                <a:ea typeface="Merriweather"/>
                <a:cs typeface="Merriweather"/>
                <a:sym typeface="Merriweather"/>
              </a:rPr>
              <a:t>Mr Seweryn</a:t>
            </a:r>
            <a:endParaRPr sz="22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Merriweather"/>
              <a:buChar char="●"/>
            </a:pPr>
            <a:r>
              <a:rPr lang="en" sz="2200">
                <a:latin typeface="Merriweather"/>
                <a:ea typeface="Merriweather"/>
                <a:cs typeface="Merriweather"/>
                <a:sym typeface="Merriweather"/>
              </a:rPr>
              <a:t>The Qiita Support Team</a:t>
            </a:r>
            <a:endParaRPr sz="22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References</a:t>
            </a:r>
            <a:endParaRPr sz="4800"/>
          </a:p>
        </p:txBody>
      </p:sp>
      <p:sp>
        <p:nvSpPr>
          <p:cNvPr id="199" name="Google Shape;199;p3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Gonzalez, A., Navas-Molina, J. A., Kosciolek, T., McDonald, D., Vázquez-Baeza, Y., Ackermann, G., ... &amp; Sanders, J. G. (2018). Qiita: rapid, web-enabled microbiome meta-analysis. </a:t>
            </a:r>
            <a:r>
              <a:rPr i="1" lang="en" sz="1200"/>
              <a:t>Nature methods</a:t>
            </a:r>
            <a:r>
              <a:rPr lang="en" sz="1200"/>
              <a:t>, </a:t>
            </a:r>
            <a:r>
              <a:rPr i="1" lang="en" sz="1200"/>
              <a:t>15</a:t>
            </a:r>
            <a:r>
              <a:rPr lang="en" sz="1200"/>
              <a:t>(10), 796-798.</a:t>
            </a:r>
            <a:endParaRPr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Raymond, F., Ouameur, A. A., Déraspe, M., Iqbal, N., Gingras, H., Dridi, B., ... &amp; Frenette, J. (2016). The initial state of the human gut microbiome determines its reshaping by antibiotics. </a:t>
            </a:r>
            <a:r>
              <a:rPr i="1" lang="en" sz="1200"/>
              <a:t>The ISME journal</a:t>
            </a:r>
            <a:r>
              <a:rPr lang="en" sz="1200"/>
              <a:t>, </a:t>
            </a:r>
            <a:r>
              <a:rPr i="1" lang="en" sz="1200"/>
              <a:t>10</a:t>
            </a:r>
            <a:r>
              <a:rPr lang="en" sz="1200"/>
              <a:t>(3), 707-720.</a:t>
            </a:r>
            <a:endParaRPr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Cox, L. M., &amp; Blaser, M. J. (2015). Antibiotics in early life and obesity. </a:t>
            </a:r>
            <a:r>
              <a:rPr i="1" lang="en" sz="1200"/>
              <a:t>Nature Reviews Endocrinology</a:t>
            </a:r>
            <a:r>
              <a:rPr lang="en" sz="1200"/>
              <a:t>, </a:t>
            </a:r>
            <a:r>
              <a:rPr i="1" lang="en" sz="1200"/>
              <a:t>11</a:t>
            </a:r>
            <a:r>
              <a:rPr lang="en" sz="1200"/>
              <a:t>(3), 182.</a:t>
            </a:r>
            <a:endParaRPr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Langdon, A., Crook, N., &amp; Dantas, G. (2016). The effects of antibiotics on the microbiome throughout development and alternative approaches for therapeutic modulation. </a:t>
            </a:r>
            <a:r>
              <a:rPr i="1" lang="en" sz="1200"/>
              <a:t>Genome medicine</a:t>
            </a:r>
            <a:r>
              <a:rPr lang="en" sz="1200"/>
              <a:t>, </a:t>
            </a:r>
            <a:r>
              <a:rPr i="1" lang="en" sz="1200"/>
              <a:t>8</a:t>
            </a:r>
            <a:r>
              <a:rPr lang="en" sz="1200"/>
              <a:t>(1), 39.</a:t>
            </a:r>
            <a:endParaRPr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Al Bataineh, M. T., Dash, N. R., Lassen, P. B., Banimfreg, B. H., Nada, A. M., Belda, E., &amp; Clément, K. (2020). Revealing links between gut microbiome and its fungal community in Type 2 Diabetes Mellitus among Emirati subjects: A pilot study. </a:t>
            </a:r>
            <a:r>
              <a:rPr i="1" lang="en" sz="1200"/>
              <a:t>Scientific reports</a:t>
            </a:r>
            <a:r>
              <a:rPr lang="en" sz="1200"/>
              <a:t>, </a:t>
            </a:r>
            <a:r>
              <a:rPr i="1" lang="en" sz="1200"/>
              <a:t>10</a:t>
            </a:r>
            <a:r>
              <a:rPr lang="en" sz="1200"/>
              <a:t>(1), 1-11.</a:t>
            </a:r>
            <a:endParaRPr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Jayasudha, R., Chakravarthy, S. K., Prashanthi, G. S., Sharma, S., Garg, P., Murthy, S. I., &amp; Shivaji, S. (2018). Alterations in gut bacterial and fungal microbiomes are associated with bacterial Keratitis, an inflammatory disease of the human eye. </a:t>
            </a:r>
            <a:r>
              <a:rPr i="1" lang="en" sz="1200"/>
              <a:t>Journal of biosciences</a:t>
            </a:r>
            <a:r>
              <a:rPr lang="en" sz="1200"/>
              <a:t>, </a:t>
            </a:r>
            <a:r>
              <a:rPr i="1" lang="en" sz="1200"/>
              <a:t>43</a:t>
            </a:r>
            <a:r>
              <a:rPr lang="en" sz="1200"/>
              <a:t>(5), 835-856.</a:t>
            </a:r>
            <a:endParaRPr sz="1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References</a:t>
            </a:r>
            <a:endParaRPr sz="4800"/>
          </a:p>
        </p:txBody>
      </p:sp>
      <p:sp>
        <p:nvSpPr>
          <p:cNvPr id="205" name="Google Shape;205;p3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Miller, T. L., Wolin, M. J., de Macario, E. C., &amp; Macario, A. J. (1982). Isolation of Methanobrevibacter smithii from human feces. </a:t>
            </a:r>
            <a:r>
              <a:rPr i="1" lang="en" sz="1200"/>
              <a:t>Applied and environmental microbiology</a:t>
            </a:r>
            <a:r>
              <a:rPr lang="en" sz="1200"/>
              <a:t>, </a:t>
            </a:r>
            <a:r>
              <a:rPr i="1" lang="en" sz="1200"/>
              <a:t>43</a:t>
            </a:r>
            <a:r>
              <a:rPr lang="en" sz="1200"/>
              <a:t>(1), 227-232.</a:t>
            </a:r>
            <a:endParaRPr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Gilbert, J. A., Quinn, R. A., Debelius, J., Xu, Z. Z., Morton, J., Garg, N., ... &amp; Knight, R. (2016). Microbiome-wide association studies link dynamic microbial consortia to disease. </a:t>
            </a:r>
            <a:r>
              <a:rPr i="1" lang="en" sz="1200"/>
              <a:t>Nature</a:t>
            </a:r>
            <a:r>
              <a:rPr lang="en" sz="1200"/>
              <a:t>, </a:t>
            </a:r>
            <a:r>
              <a:rPr i="1" lang="en" sz="1200"/>
              <a:t>535</a:t>
            </a:r>
            <a:r>
              <a:rPr lang="en" sz="1200"/>
              <a:t>(7610), 94-103.</a:t>
            </a:r>
            <a:endParaRPr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Chng, K. R., Ghosh, T. S., Tan, Y. H., Nandi, T., Lee, I. R., Ng, A. H. Q., ... &amp; Barkham, T. (2020). Metagenome-wide association analysis identifies microbial determinants of post-antibiotic ecological recovery in the gut. </a:t>
            </a:r>
            <a:r>
              <a:rPr i="1" lang="en" sz="1200"/>
              <a:t>Nature Ecology &amp; Evolution</a:t>
            </a:r>
            <a:r>
              <a:rPr lang="en" sz="1200"/>
              <a:t>, </a:t>
            </a:r>
            <a:r>
              <a:rPr i="1" lang="en" sz="1200"/>
              <a:t>4</a:t>
            </a:r>
            <a:r>
              <a:rPr lang="en" sz="1200"/>
              <a:t>(9), 1256-1267.</a:t>
            </a:r>
            <a:endParaRPr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Introduction</a:t>
            </a:r>
            <a:endParaRPr sz="4800"/>
          </a:p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Merriweather"/>
              <a:buChar char="●"/>
            </a:pPr>
            <a:r>
              <a:rPr lang="en" sz="2200">
                <a:latin typeface="Merriweather"/>
                <a:ea typeface="Merriweather"/>
                <a:cs typeface="Merriweather"/>
                <a:sym typeface="Merriweather"/>
              </a:rPr>
              <a:t>Microbial diversity</a:t>
            </a:r>
            <a:endParaRPr sz="22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○"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Gut diversity and health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Merriweather"/>
              <a:buChar char="●"/>
            </a:pPr>
            <a:r>
              <a:rPr lang="en" sz="2200">
                <a:latin typeface="Merriweather"/>
                <a:ea typeface="Merriweather"/>
                <a:cs typeface="Merriweather"/>
                <a:sym typeface="Merriweather"/>
              </a:rPr>
              <a:t>Fungi</a:t>
            </a:r>
            <a:endParaRPr sz="22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○"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under-researched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○"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Small percentage of total microbiota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Merriweather"/>
              <a:buChar char="●"/>
            </a:pPr>
            <a:r>
              <a:rPr lang="en" sz="2200">
                <a:latin typeface="Merriweather"/>
                <a:ea typeface="Merriweather"/>
                <a:cs typeface="Merriweather"/>
                <a:sym typeface="Merriweather"/>
              </a:rPr>
              <a:t>Archaea</a:t>
            </a:r>
            <a:endParaRPr sz="22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○"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Morphology and metabolics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○"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Commensals in human microbiome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Review of Literature</a:t>
            </a:r>
            <a:endParaRPr sz="4800"/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erriweather"/>
              <a:buChar char="●"/>
            </a:pPr>
            <a:r>
              <a:rPr lang="en" sz="2200">
                <a:latin typeface="Merriweather"/>
                <a:ea typeface="Merriweather"/>
                <a:cs typeface="Merriweather"/>
                <a:sym typeface="Merriweather"/>
              </a:rPr>
              <a:t>Dysbiosis in the gut microbiome is linked with immunological and neurological diseases</a:t>
            </a:r>
            <a:r>
              <a:rPr baseline="30000" lang="en" sz="2200">
                <a:latin typeface="Merriweather"/>
                <a:ea typeface="Merriweather"/>
                <a:cs typeface="Merriweather"/>
                <a:sym typeface="Merriweather"/>
              </a:rPr>
              <a:t>1</a:t>
            </a:r>
            <a:r>
              <a:rPr lang="en" sz="2200"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 sz="22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AutoNum type="arabicPeriod"/>
            </a:pPr>
            <a:r>
              <a:rPr lang="en" sz="1100">
                <a:solidFill>
                  <a:srgbClr val="222222"/>
                </a:solidFill>
              </a:rPr>
              <a:t>Gilbert, J. A., Quinn, R. A., Debelius, J., Xu, Z. Z., Morton, J., Garg, N., ... &amp; Knight, R. (2016). Microbiome-wide association studies link dynamic microbial consortia to disease. </a:t>
            </a:r>
            <a:r>
              <a:rPr i="1" lang="en" sz="1100">
                <a:solidFill>
                  <a:srgbClr val="222222"/>
                </a:solidFill>
              </a:rPr>
              <a:t>Nature</a:t>
            </a:r>
            <a:r>
              <a:rPr lang="en" sz="1100">
                <a:solidFill>
                  <a:srgbClr val="222222"/>
                </a:solidFill>
              </a:rPr>
              <a:t>, </a:t>
            </a:r>
            <a:r>
              <a:rPr i="1" lang="en" sz="1100">
                <a:solidFill>
                  <a:srgbClr val="222222"/>
                </a:solidFill>
              </a:rPr>
              <a:t>535</a:t>
            </a:r>
            <a:r>
              <a:rPr lang="en" sz="1100">
                <a:solidFill>
                  <a:srgbClr val="222222"/>
                </a:solidFill>
              </a:rPr>
              <a:t>(7610), 94-103.</a:t>
            </a:r>
            <a:endParaRPr sz="11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Review of Literature</a:t>
            </a:r>
            <a:endParaRPr sz="4800"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erriweather"/>
              <a:buChar char="●"/>
            </a:pPr>
            <a:r>
              <a:rPr lang="en" sz="2200">
                <a:latin typeface="Merriweather"/>
                <a:ea typeface="Merriweather"/>
                <a:cs typeface="Merriweather"/>
                <a:sym typeface="Merriweather"/>
              </a:rPr>
              <a:t>The long-term effects of antibiotic usage may include an increased risk of infection</a:t>
            </a:r>
            <a:r>
              <a:rPr baseline="30000" lang="en" sz="2200">
                <a:latin typeface="Merriweather"/>
                <a:ea typeface="Merriweather"/>
                <a:cs typeface="Merriweather"/>
                <a:sym typeface="Merriweather"/>
              </a:rPr>
              <a:t>1</a:t>
            </a:r>
            <a:r>
              <a:rPr lang="en" sz="2200">
                <a:latin typeface="Merriweather"/>
                <a:ea typeface="Merriweather"/>
                <a:cs typeface="Merriweather"/>
                <a:sym typeface="Merriweather"/>
              </a:rPr>
              <a:t> and metabolic diseases</a:t>
            </a:r>
            <a:r>
              <a:rPr baseline="30000" lang="en" sz="2200">
                <a:latin typeface="Merriweather"/>
                <a:ea typeface="Merriweather"/>
                <a:cs typeface="Merriweather"/>
                <a:sym typeface="Merriweather"/>
              </a:rPr>
              <a:t>2</a:t>
            </a:r>
            <a:r>
              <a:rPr lang="en" sz="2200"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 sz="22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AutoNum type="arabicPeriod"/>
            </a:pPr>
            <a:r>
              <a:rPr lang="en" sz="1100">
                <a:solidFill>
                  <a:srgbClr val="222222"/>
                </a:solidFill>
              </a:rPr>
              <a:t>Cox, L. M., &amp; Blaser, M. J. (2015). Antibiotics in early life and obesity. </a:t>
            </a:r>
            <a:r>
              <a:rPr i="1" lang="en" sz="1100">
                <a:solidFill>
                  <a:srgbClr val="222222"/>
                </a:solidFill>
              </a:rPr>
              <a:t>Nature Reviews Endocrinology</a:t>
            </a:r>
            <a:r>
              <a:rPr lang="en" sz="1100">
                <a:solidFill>
                  <a:srgbClr val="222222"/>
                </a:solidFill>
              </a:rPr>
              <a:t>, </a:t>
            </a:r>
            <a:r>
              <a:rPr i="1" lang="en" sz="1100">
                <a:solidFill>
                  <a:srgbClr val="222222"/>
                </a:solidFill>
              </a:rPr>
              <a:t>11</a:t>
            </a:r>
            <a:r>
              <a:rPr lang="en" sz="1100">
                <a:solidFill>
                  <a:srgbClr val="222222"/>
                </a:solidFill>
              </a:rPr>
              <a:t>(3), 182.</a:t>
            </a:r>
            <a:endParaRPr sz="1100">
              <a:solidFill>
                <a:srgbClr val="222222"/>
              </a:solidFill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AutoNum type="arabicPeriod"/>
            </a:pPr>
            <a:r>
              <a:rPr lang="en" sz="1100">
                <a:solidFill>
                  <a:srgbClr val="222222"/>
                </a:solidFill>
              </a:rPr>
              <a:t>Langdon, A., Crook, N., &amp; Dantas, G. (2016). The effects of antibiotics on the microbiome throughout development and alternative approaches for therapeutic modulation. </a:t>
            </a:r>
            <a:r>
              <a:rPr i="1" lang="en" sz="1100">
                <a:solidFill>
                  <a:srgbClr val="222222"/>
                </a:solidFill>
              </a:rPr>
              <a:t>Genome medicine</a:t>
            </a:r>
            <a:r>
              <a:rPr lang="en" sz="1100">
                <a:solidFill>
                  <a:srgbClr val="222222"/>
                </a:solidFill>
              </a:rPr>
              <a:t>, </a:t>
            </a:r>
            <a:r>
              <a:rPr i="1" lang="en" sz="1100">
                <a:solidFill>
                  <a:srgbClr val="222222"/>
                </a:solidFill>
              </a:rPr>
              <a:t>8</a:t>
            </a:r>
            <a:r>
              <a:rPr lang="en" sz="1100">
                <a:solidFill>
                  <a:srgbClr val="222222"/>
                </a:solidFill>
              </a:rPr>
              <a:t>(1), 39.</a:t>
            </a:r>
            <a:endParaRPr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Review of Literature</a:t>
            </a:r>
            <a:endParaRPr sz="4800"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-35782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erriweather"/>
              <a:buChar char="●"/>
            </a:pPr>
            <a:r>
              <a:rPr lang="en" sz="2200">
                <a:latin typeface="Merriweather"/>
                <a:ea typeface="Merriweather"/>
                <a:cs typeface="Merriweather"/>
                <a:sym typeface="Merriweather"/>
              </a:rPr>
              <a:t>Fungi-related dysbiosis of the gut microbiome has been associated with diabetes</a:t>
            </a:r>
            <a:r>
              <a:rPr baseline="30000" lang="en" sz="2200">
                <a:latin typeface="Merriweather"/>
                <a:ea typeface="Merriweather"/>
                <a:cs typeface="Merriweather"/>
                <a:sym typeface="Merriweather"/>
              </a:rPr>
              <a:t>1</a:t>
            </a:r>
            <a:r>
              <a:rPr lang="en" sz="2200">
                <a:latin typeface="Merriweather"/>
                <a:ea typeface="Merriweather"/>
                <a:cs typeface="Merriweather"/>
                <a:sym typeface="Merriweather"/>
              </a:rPr>
              <a:t> and keratitis</a:t>
            </a:r>
            <a:r>
              <a:rPr baseline="30000" lang="en" sz="2200">
                <a:latin typeface="Merriweather"/>
                <a:ea typeface="Merriweather"/>
                <a:cs typeface="Merriweather"/>
                <a:sym typeface="Merriweather"/>
              </a:rPr>
              <a:t>2</a:t>
            </a:r>
            <a:r>
              <a:rPr lang="en" sz="2200"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 sz="22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321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AutoNum type="arabicPeriod"/>
            </a:pPr>
            <a:r>
              <a:rPr lang="en" sz="1100">
                <a:solidFill>
                  <a:srgbClr val="222222"/>
                </a:solidFill>
              </a:rPr>
              <a:t>Al Bataineh, M. T., Dash, N. R., Lassen, P. B., Banimfreg, B. H., Nada, A. M., Belda, E., &amp; Clément, K. (2020). Revealing links between gut microbiome and its fungal community in Type 2 Diabetes Mellitus among Emirati subjects: A pilot study. </a:t>
            </a:r>
            <a:r>
              <a:rPr i="1" lang="en" sz="1100">
                <a:solidFill>
                  <a:srgbClr val="222222"/>
                </a:solidFill>
              </a:rPr>
              <a:t>Scientific reports</a:t>
            </a:r>
            <a:r>
              <a:rPr lang="en" sz="1100">
                <a:solidFill>
                  <a:srgbClr val="222222"/>
                </a:solidFill>
              </a:rPr>
              <a:t>, </a:t>
            </a:r>
            <a:r>
              <a:rPr i="1" lang="en" sz="1100">
                <a:solidFill>
                  <a:srgbClr val="222222"/>
                </a:solidFill>
              </a:rPr>
              <a:t>10</a:t>
            </a:r>
            <a:r>
              <a:rPr lang="en" sz="1100">
                <a:solidFill>
                  <a:srgbClr val="222222"/>
                </a:solidFill>
              </a:rPr>
              <a:t>(1), 1-11.</a:t>
            </a:r>
            <a:endParaRPr sz="1100">
              <a:solidFill>
                <a:srgbClr val="222222"/>
              </a:solidFill>
            </a:endParaRPr>
          </a:p>
          <a:p>
            <a:pPr indent="-29321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AutoNum type="arabicPeriod"/>
            </a:pPr>
            <a:r>
              <a:rPr lang="en" sz="1100">
                <a:solidFill>
                  <a:srgbClr val="222222"/>
                </a:solidFill>
              </a:rPr>
              <a:t>Jayasudha, R., Chakravarthy, S. K., Prashanthi, G. S., Sharma, S., Garg, P., Murthy, S. I., &amp; Shivaji, S. (2018). Alterations in gut bacterial and fungal microbiomes are associated with bacterial Keratitis, an inflammatory disease of the human eye. </a:t>
            </a:r>
            <a:r>
              <a:rPr i="1" lang="en" sz="1100">
                <a:solidFill>
                  <a:srgbClr val="222222"/>
                </a:solidFill>
              </a:rPr>
              <a:t>Journal of biosciences</a:t>
            </a:r>
            <a:r>
              <a:rPr lang="en" sz="1100">
                <a:solidFill>
                  <a:srgbClr val="222222"/>
                </a:solidFill>
              </a:rPr>
              <a:t>, </a:t>
            </a:r>
            <a:r>
              <a:rPr i="1" lang="en" sz="1100">
                <a:solidFill>
                  <a:srgbClr val="222222"/>
                </a:solidFill>
              </a:rPr>
              <a:t>43</a:t>
            </a:r>
            <a:r>
              <a:rPr lang="en" sz="1100">
                <a:solidFill>
                  <a:srgbClr val="222222"/>
                </a:solidFill>
              </a:rPr>
              <a:t>(5), 835-856.</a:t>
            </a:r>
            <a:endParaRPr sz="11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Review of Literature</a:t>
            </a:r>
            <a:endParaRPr sz="4800"/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erriweather"/>
              <a:buChar char="●"/>
            </a:pPr>
            <a:r>
              <a:rPr lang="en" sz="2200">
                <a:latin typeface="Merriweather"/>
                <a:ea typeface="Merriweather"/>
                <a:cs typeface="Merriweather"/>
                <a:sym typeface="Merriweather"/>
              </a:rPr>
              <a:t>Microbial composition of the gut microbiome changes during antibiotic exposure </a:t>
            </a:r>
            <a:endParaRPr sz="22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erriweather"/>
              <a:buChar char="●"/>
            </a:pPr>
            <a:r>
              <a:rPr lang="en" sz="2200">
                <a:latin typeface="Merriweather"/>
                <a:ea typeface="Merriweather"/>
                <a:cs typeface="Merriweather"/>
                <a:sym typeface="Merriweather"/>
              </a:rPr>
              <a:t>There are bacteria linked with low diversity and longer recovery from antibiotic exposure</a:t>
            </a:r>
            <a:endParaRPr sz="22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 sz="1000">
              <a:solidFill>
                <a:srgbClr val="222222"/>
              </a:solidFill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100"/>
              <a:buAutoNum type="arabicPeriod"/>
            </a:pPr>
            <a:r>
              <a:rPr lang="en" sz="1100">
                <a:solidFill>
                  <a:srgbClr val="222222"/>
                </a:solidFill>
              </a:rPr>
              <a:t>Raymond, F., Ouameur, A. A., Déraspe, M., Iqbal, N., Gingras, H., Dridi, B., ... &amp; Frenette, J. (2016). The initial state of the human gut microbiome determines its reshaping by antibiotics. </a:t>
            </a:r>
            <a:r>
              <a:rPr i="1" lang="en" sz="1100">
                <a:solidFill>
                  <a:srgbClr val="222222"/>
                </a:solidFill>
              </a:rPr>
              <a:t>The ISME journal</a:t>
            </a:r>
            <a:r>
              <a:rPr lang="en" sz="1100">
                <a:solidFill>
                  <a:srgbClr val="222222"/>
                </a:solidFill>
              </a:rPr>
              <a:t>, </a:t>
            </a:r>
            <a:r>
              <a:rPr i="1" lang="en" sz="1100">
                <a:solidFill>
                  <a:srgbClr val="222222"/>
                </a:solidFill>
              </a:rPr>
              <a:t>10</a:t>
            </a:r>
            <a:r>
              <a:rPr lang="en" sz="1100">
                <a:solidFill>
                  <a:srgbClr val="222222"/>
                </a:solidFill>
              </a:rPr>
              <a:t>(3), 707-720.</a:t>
            </a:r>
            <a:endParaRPr sz="1100">
              <a:solidFill>
                <a:srgbClr val="222222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Hypothesis</a:t>
            </a:r>
            <a:endParaRPr sz="4800"/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311700" y="1598825"/>
            <a:ext cx="8520600" cy="4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>
                <a:latin typeface="Merriweather"/>
                <a:ea typeface="Merriweather"/>
                <a:cs typeface="Merriweather"/>
                <a:sym typeface="Merriweather"/>
              </a:rPr>
              <a:t>There are fungal species associated with recovery from cefprozil exposure</a:t>
            </a:r>
            <a:endParaRPr sz="22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Methodology</a:t>
            </a:r>
            <a:endParaRPr sz="4800"/>
          </a:p>
        </p:txBody>
      </p:sp>
      <p:pic>
        <p:nvPicPr>
          <p:cNvPr id="117" name="Google Shape;117;p21"/>
          <p:cNvPicPr preferRelativeResize="0"/>
          <p:nvPr/>
        </p:nvPicPr>
        <p:blipFill rotWithShape="1">
          <a:blip r:embed="rId3">
            <a:alphaModFix/>
          </a:blip>
          <a:srcRect b="1497" l="12500" r="20000" t="0"/>
          <a:stretch/>
        </p:blipFill>
        <p:spPr>
          <a:xfrm>
            <a:off x="4118075" y="445025"/>
            <a:ext cx="4208325" cy="430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/>
        </p:nvSpPr>
        <p:spPr>
          <a:xfrm>
            <a:off x="251950" y="1219825"/>
            <a:ext cx="32148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erriweather"/>
              <a:buChar char="●"/>
            </a:pPr>
            <a:r>
              <a:rPr lang="en" sz="22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Data accession</a:t>
            </a:r>
            <a:r>
              <a:rPr baseline="30000" lang="en" sz="22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1</a:t>
            </a:r>
            <a:endParaRPr baseline="30000" sz="22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erriweather"/>
              <a:buChar char="●"/>
            </a:pPr>
            <a:r>
              <a:rPr lang="en" sz="22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Qiita</a:t>
            </a:r>
            <a:r>
              <a:rPr baseline="30000" lang="en" sz="22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2</a:t>
            </a:r>
            <a:endParaRPr sz="22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erriweather"/>
              <a:buChar char="●"/>
            </a:pPr>
            <a:r>
              <a:rPr lang="en" sz="22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Analysis Creation</a:t>
            </a:r>
            <a:endParaRPr sz="22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erriweather"/>
              <a:buChar char="●"/>
            </a:pPr>
            <a:r>
              <a:rPr lang="en" sz="22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Gut microbiota</a:t>
            </a:r>
            <a:endParaRPr sz="22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erriweather"/>
              <a:buChar char="●"/>
            </a:pPr>
            <a:r>
              <a:rPr lang="en" sz="22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Alpha Diversity</a:t>
            </a:r>
            <a:endParaRPr sz="22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9" name="Google Shape;119;p21"/>
          <p:cNvSpPr txBox="1"/>
          <p:nvPr/>
        </p:nvSpPr>
        <p:spPr>
          <a:xfrm>
            <a:off x="0" y="3559775"/>
            <a:ext cx="50967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Open Sans"/>
              <a:buAutoNum type="arabicPeriod"/>
            </a:pPr>
            <a:r>
              <a:rPr lang="en" sz="1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Raymond, F., Ouameur, A. A., Déraspe, M., Iqbal, N., Gingras, H., Dridi, B., ... &amp; Frenette, J. (2016). The initial state of the human gut microbiome determines its reshaping by antibiotics. </a:t>
            </a:r>
            <a:r>
              <a:rPr i="1" lang="en" sz="1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The ISME journal</a:t>
            </a:r>
            <a:r>
              <a:rPr lang="en" sz="1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i="1" lang="en" sz="1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r>
              <a:rPr lang="en" sz="1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(3), 707-720.</a:t>
            </a:r>
            <a:endParaRPr sz="10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Open Sans"/>
              <a:buAutoNum type="arabicPeriod"/>
            </a:pPr>
            <a:r>
              <a:rPr lang="en" sz="1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Gonzalez, A., Navas-Molina, J. A., Kosciolek, T., McDonald, D., Vázquez-Baeza, Y., Ackermann, G., ... &amp; Sanders, J. G. (2018). Qiita: rapid, web-enabled microbiome meta-analysis. </a:t>
            </a:r>
            <a:r>
              <a:rPr i="1" lang="en" sz="1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Nature methods</a:t>
            </a:r>
            <a:r>
              <a:rPr lang="en" sz="1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i="1" lang="en" sz="1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15</a:t>
            </a:r>
            <a:r>
              <a:rPr lang="en" sz="1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(10), 796-798.</a:t>
            </a:r>
            <a:endParaRPr sz="10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